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75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co Bolt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0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 store is littered with cooking apps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Very few have mostly great reviews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Some problems include charges/pricing and paying for free things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Popular ones are simple,elegant and include huge arrays of recipes and demonstration video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 lot of websites focus on a particular style of cooking or just don't offer enough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Few targeting young people, those that did look unprofessional and are not challenging enough 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Basic features and recipes, can’t save etc no shopping lists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Did include nutrition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All are hands on, screen must be on web page always, scroll through steps, M and S had a slide show but still required sliding 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 store is littered with cooking apps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Very few have mostly great reviews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Some problems include charges/pricing and paying for free things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Popular ones are simple,elegant and include huge arrays of recipes and demonstration video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 lot of websites focus on a particular style of cooking or just don't offer enough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Few targeting young people, those that did look unprofessional and are not challenging enough 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Basic features and recipes, can’t save etc no shopping lists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Did include nutrition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All are hands on, screen must be on web page always, scroll through steps, M and S had a slide show but still required sliding 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 store is littered with cooking apps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Very few have mostly great reviews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Some problems include charges/pricing and paying for free things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Popular ones are simple,elegant and include huge arrays of recipes and demonstration video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 lot of websites focus on a particular style of cooking or just don't offer enough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Few targeting young people, those that did look unprofessional and are not challenging enough 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Basic features and recipes, can’t save etc no shopping lists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Did include nutrition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All are hands on, screen must be on web page always, scroll through steps, M and S had a slide show but still required sliding 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18-30 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Biggest savers - HSBC in 2014 , £400/month disposable income 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ONS 8.6 million 20-29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18-19 - £11,000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20-24 - £15,000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25-30 - £20,000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Millennials prefer experiences that high ticket items - Forbes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Exotic tastes driven by health conscious </a:t>
            </a:r>
            <a:r>
              <a:rPr lang="en-US">
                <a:solidFill>
                  <a:schemeClr val="dk1"/>
                </a:solidFill>
              </a:rPr>
              <a:t>- refer back to trends of 2017</a:t>
            </a:r>
            <a:endParaRPr>
              <a:solidFill>
                <a:schemeClr val="dk1"/>
              </a:solidFill>
            </a:endParaRPr>
          </a:p>
          <a:p>
            <a: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-US">
                <a:solidFill>
                  <a:schemeClr val="dk1"/>
                </a:solidFill>
              </a:rPr>
              <a:t>Supermarkets stocking more products from further afield </a:t>
            </a:r>
            <a:endParaRPr>
              <a:solidFill>
                <a:schemeClr val="dk1"/>
              </a:solidFill>
            </a:endParaRPr>
          </a:p>
          <a:p>
            <a: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-US">
                <a:solidFill>
                  <a:schemeClr val="dk1"/>
                </a:solidFill>
              </a:rPr>
              <a:t>Avocado, quinoa etc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All about mobile -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comscore (measure audiences, advertising, consumer behaviour) 1 hr + facebook per day, 3.4 hrs on apps and 34+ hours per month on fb and insta alone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Most youngsters shop on mobiles/ tablets - wish for simpler payment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Mobile extremes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Generation impatient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Instant gratification, feedback and success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Competitions, discounts and giveaways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Gone are the days of waiting for information - streaming, ordering online and click and collect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Instantaneous communication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Global community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Engage and connect with people globally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Push for sharing/ online community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  Knowledge is power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Concerned with real people and experiences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Want to learn and enjoys the challenge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Online streaming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Statista - Spotify 34.5% 16-24 year olds have a premium account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Makes up 36% of all premium account holders of which there are 70M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Netflix - 58% 16-24 and 51% of 25-34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		ONS   -53% 16-24 and 46% of 25-34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Target freshers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Freshers fairs, uni sponsoring ?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Be present at universities signs, events etc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Advertising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Already seen how engrossed younger people are in social media 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Google advertising 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App Store Optimisation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Keywords -relevance to cooking 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Description - first 2-3 line of description give user enough to make them want to read on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Attractive icon and screenshots of the app being used  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 sz="14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 sz="14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Freemium: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+ve’s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Network effect-more people use it, the more valuable it becomes.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Will need a product/sevice whose value to users increases with time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Keeps costs low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-ve’s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Need lots of users!!!!!!!!!!!!!!! CRUCIAL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Takes a long time to be profitable.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THEREFORE THE ADS/POPUPS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Eg’s: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Evernote, Skype, LinkedIn, Dropbox</a:t>
            </a:r>
            <a:endParaRPr/>
          </a:p>
        </p:txBody>
      </p:sp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 sz="14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After major deadlines the QA manager will lead self-assessed reports, how they feel it’s going and what could be changed. These points will be addressed to the group.</a:t>
            </a:r>
            <a:endParaRPr/>
          </a:p>
        </p:txBody>
      </p:sp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Company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Who we are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What we aim to do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Product</a:t>
            </a:r>
            <a:endParaRPr/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-US"/>
              <a:t>What our product is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Why it will fit in the market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How it will be developed 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Demonstration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Give you a taste of what we will produce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Hold questions</a:t>
            </a:r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sz="14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 sz="14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High Quality Software Development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Working with the client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/>
              <a:t>Product Meets Spec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/>
              <a:t>Progress is to clients liking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Through Market Research &amp; Analysis,</a:t>
            </a:r>
            <a:br>
              <a:rPr lang="en-US"/>
            </a:br>
            <a:r>
              <a:rPr lang="en-US"/>
              <a:t>Products are unique and innovative</a:t>
            </a:r>
            <a:br>
              <a:rPr lang="en-US"/>
            </a:br>
            <a:r>
              <a:rPr lang="en-US"/>
              <a:t>Embracing current technologies and trends to deliver a product that stands out amongst competition.</a:t>
            </a:r>
            <a:endParaRPr/>
          </a:p>
        </p:txBody>
      </p:sp>
      <p:sp>
        <p:nvSpPr>
          <p:cNvPr id="41" name="Shape 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Digital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Guardian article 11% drop in sales of physical cookbooks in 2014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BBC GoodFood 8M subscribers 2016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12.5M pages hits jan 2017 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Mobile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59% of 25-34 cook with phone/tablet handy - McGarry Bowen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31% say that choosing what to cook is least enjoyable part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Quick, healthy &amp; exotic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US"/>
              <a:t>Modern lives are busy, quick healthy meals to break the monotony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US"/>
              <a:t>In 2010 30 minute meals sold 735,000 copies in first ten weeks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US"/>
              <a:t>15 minute meals is still shown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US"/>
              <a:t>BBC goodfood trends of 2017, tacos, portuguese, sea veg, insects, healthy snacks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Social Media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Rise of social Media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Case Study: Joe Wicks, started in 2014 uploading videos of him cooking and exercise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3rd bestseller of 2016 Lean in 15 972,128 copies sold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2m insta and 2.5 fb likes 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Why confine yourself to a 50 recipe cookbook?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 store is littered with cooking apps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Very few have mostly great reviews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Some problems include charges/pricing and paying for free things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Popular ones are simple,elegant and include huge arrays of recipes and demonstration video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 lot of websites focus on a particular style of cooking or just don't offer enough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Few targeting young people, those that did look unprofessional and are not challenging enough 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Basic features and recipes, can’t save etc no shopping lists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Did include nutrition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All are hands on, screen must be on web page always, scroll through steps, M and S had a slide show but still required sliding 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 store is littered with cooking apps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Very few have mostly great reviews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Some problems include charges/pricing and paying for free things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Popular ones are simple,elegant and include huge arrays of recipes and demonstration video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 lot of websites focus on a particular style of cooking or just don't offer enough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Few targeting young people, those that did look unprofessional and are not challenging enough 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Basic features and recipes, can’t save etc no shopping lists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Did include nutrition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All are hands on, screen must be on web page always, scroll through steps, M and S had a slide show but still required sliding 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5224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 store is littered with cooking apps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Very few have mostly great reviews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Some problems include charges/pricing and paying for free things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Popular ones are simple,elegant and include huge arrays of recipes and demonstration video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 lot of websites focus on a particular style of cooking or just don't offer enough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Few targeting young people, those that did look unprofessional and are not challenging enough 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Basic features and recipes, can’t save etc no shopping lists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Did include nutrition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All are hands on, screen must be on web page always, scroll through steps, M and S had a slide show but still required sliding 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 store is littered with cooking apps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Very few have mostly great reviews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Some problems include charges/pricing and paying for free things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Popular ones are simple,elegant and include huge arrays of recipes and demonstration video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 lot of websites focus on a particular style of cooking or just don't offer enough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Few targeting young people, those that did look unprofessional and are not challenging enough  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Basic features and recipes, can’t save etc no shopping lists</a:t>
            </a:r>
            <a:endParaRPr>
              <a:solidFill>
                <a:schemeClr val="dk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Did include nutrition </a:t>
            </a:r>
            <a:endParaRPr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All are hands on, screen must be on web page always, scroll through steps, M and S had a slide show but still required sliding 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layout with centered title and subtitle placeholders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4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4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4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15" name="Shape 15"/>
          <p:cNvPicPr preferRelativeResize="0"/>
          <p:nvPr/>
        </p:nvPicPr>
        <p:blipFill rotWithShape="1">
          <a:blip r:embed="rId5">
            <a:alphaModFix/>
          </a:blip>
          <a:srcRect l="31540" t="21710" r="35443" b="25168"/>
          <a:stretch/>
        </p:blipFill>
        <p:spPr>
          <a:xfrm>
            <a:off x="8133551" y="5837150"/>
            <a:ext cx="826726" cy="8313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ctrTitle"/>
          </p:nvPr>
        </p:nvSpPr>
        <p:spPr>
          <a:xfrm>
            <a:off x="685800" y="2099809"/>
            <a:ext cx="7772400" cy="14700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</a:rPr>
              <a:t>Hands Off!</a:t>
            </a:r>
            <a:endParaRPr sz="6000" b="1" i="0" u="none" strike="noStrike" cap="none">
              <a:solidFill>
                <a:srgbClr val="FFFFFF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2000">
                <a:solidFill>
                  <a:srgbClr val="FFFFFF"/>
                </a:solidFill>
              </a:rPr>
              <a:t>The Modern Cookbook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subTitle" idx="1"/>
          </p:nvPr>
        </p:nvSpPr>
        <p:spPr>
          <a:xfrm>
            <a:off x="6314375" y="1711759"/>
            <a:ext cx="2710500" cy="5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1800">
                <a:solidFill>
                  <a:srgbClr val="FFFFFF"/>
                </a:solidFill>
              </a:rPr>
              <a:t>SG3 Enterprise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31" name="Shape 31"/>
          <p:cNvCxnSpPr/>
          <p:nvPr/>
        </p:nvCxnSpPr>
        <p:spPr>
          <a:xfrm>
            <a:off x="1714500" y="3092220"/>
            <a:ext cx="5796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457200" y="3809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Competition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0775" y="1421262"/>
            <a:ext cx="6422440" cy="5029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57200" y="3809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Competition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6275" y="1433937"/>
            <a:ext cx="6351448" cy="5029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457200" y="3809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Competition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4538" y="1451287"/>
            <a:ext cx="6274929" cy="5029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1376834" y="1534220"/>
            <a:ext cx="64815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Tight budgets, exotic tastes</a:t>
            </a:r>
            <a:endParaRPr sz="24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3429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/>
              <a:t>All about mobile</a:t>
            </a:r>
            <a:endParaRPr sz="24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921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Generation impatient</a:t>
            </a:r>
            <a:endParaRPr sz="24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4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921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Global </a:t>
            </a:r>
            <a:r>
              <a:rPr lang="en-US" sz="2400"/>
              <a:t>c</a:t>
            </a:r>
            <a:r>
              <a:rPr lang="en-US" sz="24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ommunity</a:t>
            </a:r>
            <a:endParaRPr sz="24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endParaRPr sz="2400"/>
          </a:p>
          <a:p>
            <a:pPr marL="342900" marR="0" lvl="0" indent="-2921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Knowledge is power</a:t>
            </a:r>
            <a:endParaRPr sz="24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  <a:p>
            <a:pPr marL="342900" lvl="0" indent="-292100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</a:rPr>
              <a:t>Online streaming</a:t>
            </a:r>
            <a:endParaRPr sz="2400"/>
          </a:p>
        </p:txBody>
      </p:sp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Our Demographic:</a:t>
            </a:r>
            <a:r>
              <a:rPr lang="en-US" sz="4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18-30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1800">
                <a:solidFill>
                  <a:srgbClr val="FFFFFF"/>
                </a:solidFill>
              </a:rPr>
              <a:t>Introducing:</a:t>
            </a:r>
            <a:r>
              <a:rPr lang="en-US">
                <a:solidFill>
                  <a:srgbClr val="FFFFFF"/>
                </a:solidFill>
              </a:rPr>
              <a:t/>
            </a:r>
            <a:br>
              <a:rPr lang="en-US">
                <a:solidFill>
                  <a:srgbClr val="FFFFFF"/>
                </a:solidFill>
              </a:rPr>
            </a:br>
            <a:r>
              <a:rPr lang="en-US" sz="4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Hands Off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971150" y="1633225"/>
            <a:ext cx="5575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</a:rPr>
              <a:t>Create, discover and share recipes</a:t>
            </a:r>
            <a:endParaRPr sz="2400">
              <a:solidFill>
                <a:srgbClr val="FFFFFF"/>
              </a:solidFill>
            </a:endParaRPr>
          </a:p>
          <a:p>
            <a:pPr marL="3429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</a:rPr>
              <a:t>Large collection of recipes</a:t>
            </a:r>
            <a:endParaRPr sz="2400">
              <a:solidFill>
                <a:srgbClr val="FFFFFF"/>
              </a:solidFill>
            </a:endParaRPr>
          </a:p>
          <a:p>
            <a:pPr marL="3429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</a:rPr>
              <a:t>Easy to use, powerful functionality</a:t>
            </a:r>
            <a:endParaRPr sz="2400">
              <a:solidFill>
                <a:srgbClr val="FFFFFF"/>
              </a:solidFill>
            </a:endParaRPr>
          </a:p>
          <a:p>
            <a:pPr marL="742950" lvl="1" indent="-260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–"/>
            </a:pPr>
            <a:r>
              <a:rPr lang="en-US" sz="2400">
                <a:solidFill>
                  <a:srgbClr val="FFFFFF"/>
                </a:solidFill>
              </a:rPr>
              <a:t>Minimal </a:t>
            </a:r>
            <a:r>
              <a:rPr lang="en-US" sz="2400"/>
              <a:t>interaction</a:t>
            </a:r>
            <a:endParaRPr sz="2400"/>
          </a:p>
          <a:p>
            <a:pPr marL="742950" lvl="1" indent="-260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Minimal screen contact</a:t>
            </a:r>
            <a:endParaRPr sz="2400"/>
          </a:p>
          <a:p>
            <a:pPr marL="742950" lvl="1" indent="-260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Minimal fuss.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07" name="Shape 107"/>
          <p:cNvPicPr preferRelativeResize="0"/>
          <p:nvPr/>
        </p:nvPicPr>
        <p:blipFill>
          <a:blip r:embed="rId4">
            <a:clrChange>
              <a:clrFrom>
                <a:srgbClr val="20FFCD"/>
              </a:clrFrom>
              <a:clrTo>
                <a:srgbClr val="20FFCD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 rot="335666">
            <a:off x="6377599" y="1721678"/>
            <a:ext cx="2004500" cy="388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Marketing Strategy</a:t>
            </a:r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Target Freshers</a:t>
            </a:r>
            <a:endParaRPr sz="2400"/>
          </a:p>
          <a:p>
            <a:pPr marL="0" lvl="0" indent="0" rtl="0">
              <a:spcBef>
                <a:spcPts val="64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rtl="0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Advertising - social media</a:t>
            </a:r>
            <a:endParaRPr sz="2400"/>
          </a:p>
          <a:p>
            <a:pPr marL="0" lvl="0" indent="0" rtl="0">
              <a:spcBef>
                <a:spcPts val="64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rtl="0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App Store Optimisation</a:t>
            </a:r>
            <a:endParaRPr sz="2400"/>
          </a:p>
          <a:p>
            <a:pPr marL="0" lvl="0" indent="0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400"/>
              <a:t> 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Finance-Costs and Loan</a:t>
            </a:r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1256700" y="1945300"/>
            <a:ext cx="74301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Estimated loan</a:t>
            </a:r>
            <a:endParaRPr/>
          </a:p>
          <a:p>
            <a:pPr marL="457200" lvl="0" indent="-431800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Costs:</a:t>
            </a:r>
            <a:endParaRPr/>
          </a:p>
          <a:p>
            <a:pPr marL="914400" lvl="1" indent="-406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Overheads</a:t>
            </a:r>
            <a:endParaRPr/>
          </a:p>
          <a:p>
            <a:pPr marL="914400" lvl="1" indent="-406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Code contracts</a:t>
            </a:r>
            <a:endParaRPr/>
          </a:p>
          <a:p>
            <a:pPr marL="914400" lvl="1" indent="-406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Wages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Our </a:t>
            </a:r>
            <a:r>
              <a:rPr lang="en-US" sz="4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Model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1496050" y="2056075"/>
            <a:ext cx="6415200" cy="3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2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</a:rPr>
              <a:t>Based upon Freemium business model.</a:t>
            </a:r>
            <a:endParaRPr sz="2400"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  <a:p>
            <a:pPr marL="3429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/>
              <a:t>Two versions of app:</a:t>
            </a:r>
            <a:endParaRPr sz="2400"/>
          </a:p>
          <a:p>
            <a:pPr marL="742950" marR="0" lvl="1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Free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742950" marR="0" lvl="1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Subscription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Business Model</a:t>
            </a:r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1472125" y="1828800"/>
            <a:ext cx="72147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200000"/>
              </a:lnSpc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Characteristics of freemium:</a:t>
            </a:r>
            <a:endParaRPr sz="2400"/>
          </a:p>
          <a:p>
            <a:pPr marL="914400" lvl="1" indent="-3810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Large free user base.</a:t>
            </a:r>
            <a:endParaRPr sz="2400"/>
          </a:p>
          <a:p>
            <a:pPr marL="914400" lvl="1" indent="-3810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Low cost per user.</a:t>
            </a:r>
            <a:endParaRPr sz="2400"/>
          </a:p>
          <a:p>
            <a:pPr marL="914400" lvl="1" indent="-3810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Increase value over time.</a:t>
            </a:r>
            <a:endParaRPr sz="2400"/>
          </a:p>
          <a:p>
            <a: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 Philosophy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>
                <a:solidFill>
                  <a:schemeClr val="lt1"/>
                </a:solidFill>
              </a:rPr>
              <a:t>Customer First</a:t>
            </a:r>
            <a:endParaRPr sz="24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Agile Methodology</a:t>
            </a:r>
            <a:endParaRPr sz="2400"/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Flexible development</a:t>
            </a:r>
            <a:endParaRPr sz="2400"/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Cost Effective</a:t>
            </a:r>
            <a:endParaRPr sz="24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US" sz="2400">
                <a:solidFill>
                  <a:schemeClr val="lt1"/>
                </a:solidFill>
              </a:rPr>
              <a:t>High Quality Product</a:t>
            </a:r>
            <a:endParaRPr sz="2400">
              <a:solidFill>
                <a:schemeClr val="lt1"/>
              </a:solidFill>
            </a:endParaRPr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</a:pPr>
            <a:r>
              <a:rPr lang="en-US" sz="2400">
                <a:solidFill>
                  <a:schemeClr val="lt1"/>
                </a:solidFill>
              </a:rPr>
              <a:t>Self-Assessment on QA Metrics</a:t>
            </a:r>
            <a:endParaRPr sz="2400"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		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1361412" y="1489062"/>
            <a:ext cx="6421200" cy="3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SG3 Enterprise</a:t>
            </a:r>
            <a:endParaRPr sz="2400"/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Vision &amp; Introductions</a:t>
            </a:r>
            <a:endParaRPr sz="1800"/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Hands Off</a:t>
            </a:r>
            <a:endParaRPr sz="2400"/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Purpose &amp; development process</a:t>
            </a:r>
            <a:endParaRPr sz="1800"/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Demonstration</a:t>
            </a:r>
            <a:endParaRPr sz="2400"/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Questions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Demonstration</a:t>
            </a:r>
            <a:endParaRPr/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clrChange>
              <a:clrFrom>
                <a:srgbClr val="20FFCD"/>
              </a:clrFrom>
              <a:clrTo>
                <a:srgbClr val="20FFCD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3248723" y="1417637"/>
            <a:ext cx="2646548" cy="5135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dirty="0">
                <a:solidFill>
                  <a:srgbClr val="FFFFFF"/>
                </a:solidFill>
              </a:rPr>
              <a:t>SG3 Enterprise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1800" dirty="0">
                <a:solidFill>
                  <a:srgbClr val="FFFFFF"/>
                </a:solidFill>
              </a:rPr>
              <a:t>Company Vision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1362756" y="1486541"/>
            <a:ext cx="63321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US" sz="2200" dirty="0">
                <a:solidFill>
                  <a:schemeClr val="lt1"/>
                </a:solidFill>
              </a:rPr>
              <a:t>Developing high-quality software</a:t>
            </a:r>
            <a:endParaRPr sz="2200" dirty="0">
              <a:solidFill>
                <a:schemeClr val="lt1"/>
              </a:solidFill>
            </a:endParaRPr>
          </a:p>
          <a:p>
            <a:pPr marL="457200" marR="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US" sz="2200" dirty="0">
                <a:solidFill>
                  <a:schemeClr val="lt1"/>
                </a:solidFill>
              </a:rPr>
              <a:t>Delivering unique and innovative solutions</a:t>
            </a:r>
            <a:endParaRPr sz="2200" dirty="0">
              <a:solidFill>
                <a:schemeClr val="lt1"/>
              </a:solidFill>
            </a:endParaRPr>
          </a:p>
          <a:p>
            <a:pPr marL="457200" lvl="0" indent="-3683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US" sz="2200" dirty="0">
                <a:solidFill>
                  <a:schemeClr val="lt1"/>
                </a:solidFill>
              </a:rPr>
              <a:t>Embracing modern technologies &amp; trends</a:t>
            </a:r>
            <a:endParaRPr sz="2200" dirty="0">
              <a:solidFill>
                <a:schemeClr val="lt1"/>
              </a:solidFill>
            </a:endParaRPr>
          </a:p>
          <a:p>
            <a:pPr marL="457200" marR="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US" sz="2200" dirty="0">
                <a:solidFill>
                  <a:schemeClr val="lt1"/>
                </a:solidFill>
              </a:rPr>
              <a:t>Working together </a:t>
            </a:r>
            <a:r>
              <a:rPr lang="en-US" sz="2200" b="1" i="1" dirty="0">
                <a:solidFill>
                  <a:schemeClr val="lt1"/>
                </a:solidFill>
              </a:rPr>
              <a:t>with</a:t>
            </a:r>
            <a:r>
              <a:rPr lang="en-US" sz="2200" dirty="0">
                <a:solidFill>
                  <a:schemeClr val="lt1"/>
                </a:solidFill>
              </a:rPr>
              <a:t> the client</a:t>
            </a:r>
            <a:endParaRPr sz="2200" dirty="0">
              <a:solidFill>
                <a:schemeClr val="lt1"/>
              </a:solidFill>
            </a:endParaRPr>
          </a:p>
        </p:txBody>
      </p:sp>
      <p:cxnSp>
        <p:nvCxnSpPr>
          <p:cNvPr id="45" name="Shape 45"/>
          <p:cNvCxnSpPr/>
          <p:nvPr/>
        </p:nvCxnSpPr>
        <p:spPr>
          <a:xfrm>
            <a:off x="1673700" y="1030734"/>
            <a:ext cx="5796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/>
        </p:nvSpPr>
        <p:spPr>
          <a:xfrm>
            <a:off x="5776925" y="1438036"/>
            <a:ext cx="2684100" cy="3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</a:rPr>
              <a:t>Marco Bolt</a:t>
            </a:r>
            <a:endParaRPr sz="2400" b="1">
              <a:solidFill>
                <a:srgbClr val="FFFFFF"/>
              </a:solidFill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</a:rPr>
              <a:t>Alex Bennett</a:t>
            </a:r>
            <a:endParaRPr sz="2400" b="1">
              <a:solidFill>
                <a:srgbClr val="FFFFFF"/>
              </a:solidFill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</a:rPr>
              <a:t>Alex Fletcher</a:t>
            </a:r>
            <a:endParaRPr sz="2400" b="1">
              <a:solidFill>
                <a:srgbClr val="FFFFFF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</a:rPr>
              <a:t>Jack Rookes</a:t>
            </a:r>
            <a:endParaRPr sz="2400" b="1">
              <a:solidFill>
                <a:srgbClr val="FFFFFF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</a:rPr>
              <a:t>Jérémy Servoz</a:t>
            </a:r>
            <a:endParaRPr sz="2400" b="1">
              <a:solidFill>
                <a:srgbClr val="FFFFFF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</a:rPr>
              <a:t>Kevin Sum</a:t>
            </a:r>
            <a:endParaRPr sz="2400" b="1">
              <a:solidFill>
                <a:srgbClr val="FFFFFF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</a:rPr>
              <a:t>Miranda Lowther</a:t>
            </a:r>
            <a:endParaRPr sz="2400" b="1">
              <a:solidFill>
                <a:srgbClr val="FFFFFF"/>
              </a:solidFill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</a:rPr>
              <a:t>St.John Gilbert</a:t>
            </a:r>
            <a:endParaRPr sz="2400" b="1">
              <a:solidFill>
                <a:srgbClr val="FFFFFF"/>
              </a:solidFill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</a:endParaRPr>
          </a:p>
        </p:txBody>
      </p:sp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Meet the team!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2" name="Shape 52"/>
          <p:cNvSpPr txBox="1"/>
          <p:nvPr/>
        </p:nvSpPr>
        <p:spPr>
          <a:xfrm>
            <a:off x="609425" y="1438036"/>
            <a:ext cx="4786500" cy="4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Team Leader</a:t>
            </a:r>
            <a:endParaRPr sz="2400">
              <a:solidFill>
                <a:srgbClr val="FFFFFF"/>
              </a:solidFill>
            </a:endParaRPr>
          </a:p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Multimedia &amp; Content Manager</a:t>
            </a:r>
            <a:endParaRPr sz="2400">
              <a:solidFill>
                <a:srgbClr val="FFFFFF"/>
              </a:solidFill>
            </a:endParaRPr>
          </a:p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QA &amp; Documentation Manager</a:t>
            </a:r>
            <a:endParaRPr sz="2400">
              <a:solidFill>
                <a:srgbClr val="FFFFFF"/>
              </a:solidFill>
            </a:endParaRPr>
          </a:p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Software Manager</a:t>
            </a:r>
            <a:endParaRPr sz="2400">
              <a:solidFill>
                <a:srgbClr val="FFFFFF"/>
              </a:solidFill>
            </a:endParaRPr>
          </a:p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Design Manager</a:t>
            </a:r>
            <a:endParaRPr sz="2400">
              <a:solidFill>
                <a:srgbClr val="FFFFFF"/>
              </a:solidFill>
            </a:endParaRPr>
          </a:p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GUI Developer</a:t>
            </a:r>
            <a:endParaRPr sz="2400">
              <a:solidFill>
                <a:srgbClr val="FFFFFF"/>
              </a:solidFill>
            </a:endParaRPr>
          </a:p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Finance Manager</a:t>
            </a:r>
            <a:endParaRPr sz="2400">
              <a:solidFill>
                <a:srgbClr val="FFFFFF"/>
              </a:solidFill>
            </a:endParaRPr>
          </a:p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Marketing Manager</a:t>
            </a:r>
            <a:endParaRPr sz="2400">
              <a:solidFill>
                <a:srgbClr val="FFFFFF"/>
              </a:solidFill>
            </a:endParaRPr>
          </a:p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Modern Cooking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1546050" y="1523975"/>
            <a:ext cx="60519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</a:rPr>
              <a:t>Modern culinary trends</a:t>
            </a:r>
            <a:r>
              <a:rPr lang="en-US" sz="3000"/>
              <a:t> for 18-30s</a:t>
            </a:r>
            <a:endParaRPr sz="2400">
              <a:solidFill>
                <a:srgbClr val="FFFFFF"/>
              </a:solidFill>
            </a:endParaRPr>
          </a:p>
          <a:p>
            <a:pPr marL="342900" marR="0" lvl="0" indent="-292100" algn="l" rtl="0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/>
              <a:t>Digital over Physical</a:t>
            </a:r>
            <a:endParaRPr sz="2400"/>
          </a:p>
          <a:p>
            <a:pPr marL="342900" marR="0" lvl="0" indent="-292100" algn="l" rtl="0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</a:rPr>
              <a:t>Mobile</a:t>
            </a:r>
            <a:endParaRPr sz="2400">
              <a:solidFill>
                <a:srgbClr val="FFFFFF"/>
              </a:solidFill>
            </a:endParaRPr>
          </a:p>
          <a:p>
            <a:pPr marL="342900" marR="0" lvl="0" indent="-292100" algn="l" rtl="0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</a:rPr>
              <a:t>Quick, healthy &amp; exotic</a:t>
            </a:r>
            <a:endParaRPr sz="2400">
              <a:solidFill>
                <a:srgbClr val="FFFFFF"/>
              </a:solidFill>
            </a:endParaRPr>
          </a:p>
          <a:p>
            <a:pPr marL="342900" lvl="0" indent="-292100" rtl="0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</a:rPr>
              <a:t>Social Media</a:t>
            </a:r>
            <a:endParaRPr sz="2400">
              <a:solidFill>
                <a:schemeClr val="lt1"/>
              </a:solidFill>
            </a:endParaRPr>
          </a:p>
          <a:p>
            <a:pPr marL="742950" lvl="1" indent="-222250" rtl="0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</a:pPr>
            <a:r>
              <a:rPr lang="en-US" sz="1800">
                <a:solidFill>
                  <a:schemeClr val="lt1"/>
                </a:solidFill>
              </a:rPr>
              <a:t>Case study: Joe Wicks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457200" y="3809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Competition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457200" y="3809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Competition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963" y="1456775"/>
            <a:ext cx="6564075" cy="46763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4411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457200" y="3809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Competition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1411" y="1446600"/>
            <a:ext cx="6421174" cy="479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3809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Competition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750" y="1437832"/>
            <a:ext cx="6584500" cy="50837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BBE0E3"/>
      </a:accent4>
      <a:accent5>
        <a:srgbClr val="333399"/>
      </a:accent5>
      <a:accent6>
        <a:srgbClr val="FFFFFF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1569</Words>
  <Application>Microsoft Office PowerPoint</Application>
  <PresentationFormat>On-screen Show (4:3)</PresentationFormat>
  <Paragraphs>267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Arial</vt:lpstr>
      <vt:lpstr>Default Design</vt:lpstr>
      <vt:lpstr>Hands Off! The Modern Cookbook</vt:lpstr>
      <vt:lpstr>Introduction</vt:lpstr>
      <vt:lpstr>SG3 Enterprise Company Vision</vt:lpstr>
      <vt:lpstr>Meet the team!</vt:lpstr>
      <vt:lpstr>Modern Cooking</vt:lpstr>
      <vt:lpstr>Competition </vt:lpstr>
      <vt:lpstr>Competition </vt:lpstr>
      <vt:lpstr>Competition </vt:lpstr>
      <vt:lpstr>Competition </vt:lpstr>
      <vt:lpstr>Competition </vt:lpstr>
      <vt:lpstr>Competition </vt:lpstr>
      <vt:lpstr>Competition </vt:lpstr>
      <vt:lpstr>Our Demographic:18-30</vt:lpstr>
      <vt:lpstr>Introducing: Hands Off</vt:lpstr>
      <vt:lpstr>Marketing Strategy</vt:lpstr>
      <vt:lpstr>Finance-Costs and Loan</vt:lpstr>
      <vt:lpstr>Our Business Model</vt:lpstr>
      <vt:lpstr>Our Business Model</vt:lpstr>
      <vt:lpstr>Design Philosophy 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 Off! The Modern Cookbook</dc:title>
  <cp:lastModifiedBy>Marco Bolt</cp:lastModifiedBy>
  <cp:revision>2</cp:revision>
  <dcterms:modified xsi:type="dcterms:W3CDTF">2018-02-19T15:26:04Z</dcterms:modified>
</cp:coreProperties>
</file>